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r:id="rId1"/>
  </p:sldMasterIdLst>
  <p:notesMasterIdLst>
    <p:notesMasterId r:id="rId21"/>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6"/>
          </a:solidFill>
        </a:fill>
      </a:tcStyle>
    </a:wholeTbl>
    <a:band2H>
      <a:tcTxStyle/>
      <a:tcStyle>
        <a:tcBdr/>
        <a:fill>
          <a:solidFill>
            <a:srgbClr val="E6E7E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CCA"/>
          </a:solidFill>
        </a:fill>
      </a:tcStyle>
    </a:wholeTbl>
    <a:band2H>
      <a:tcTxStyle/>
      <a:tcStyle>
        <a:tcBdr/>
        <a:fill>
          <a:solidFill>
            <a:srgbClr val="FFF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CBE5"/>
          </a:solidFill>
        </a:fill>
      </a:tcStyle>
    </a:wholeTbl>
    <a:band2H>
      <a:tcTxStyle/>
      <a:tcStyle>
        <a:tcBdr/>
        <a:fill>
          <a:solidFill>
            <a:srgbClr val="F2E7F2"/>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Diapositive de 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685800" y="2130425"/>
            <a:ext cx="7772400" cy="1470025"/>
          </a:xfrm>
          <a:prstGeom prst="rect">
            <a:avLst/>
          </a:prstGeom>
        </p:spPr>
        <p:txBody>
          <a:bodyPr/>
          <a:lstStyle/>
          <a:p>
            <a:r>
              <a:t>Texte du titre</a:t>
            </a:r>
          </a:p>
        </p:txBody>
      </p:sp>
      <p:sp>
        <p:nvSpPr>
          <p:cNvPr id="12" name="Texte niveau 1…"/>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re et texte vertical">
    <p:spTree>
      <p:nvGrpSpPr>
        <p:cNvPr id="1" name=""/>
        <p:cNvGrpSpPr/>
        <p:nvPr/>
      </p:nvGrpSpPr>
      <p:grpSpPr>
        <a:xfrm>
          <a:off x="0" y="0"/>
          <a:ext cx="0" cy="0"/>
          <a:chOff x="0" y="0"/>
          <a:chExt cx="0" cy="0"/>
        </a:xfrm>
      </p:grpSpPr>
      <p:sp>
        <p:nvSpPr>
          <p:cNvPr id="92" name="Texte du titre"/>
          <p:cNvSpPr txBox="1">
            <a:spLocks noGrp="1"/>
          </p:cNvSpPr>
          <p:nvPr>
            <p:ph type="title"/>
          </p:nvPr>
        </p:nvSpPr>
        <p:spPr>
          <a:prstGeom prst="rect">
            <a:avLst/>
          </a:prstGeom>
        </p:spPr>
        <p:txBody>
          <a:bodyPr/>
          <a:lstStyle/>
          <a:p>
            <a:r>
              <a:t>Texte du titre</a:t>
            </a:r>
          </a:p>
        </p:txBody>
      </p:sp>
      <p:sp>
        <p:nvSpPr>
          <p:cNvPr id="93"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94"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re vertical et texte">
    <p:spTree>
      <p:nvGrpSpPr>
        <p:cNvPr id="1" name=""/>
        <p:cNvGrpSpPr/>
        <p:nvPr/>
      </p:nvGrpSpPr>
      <p:grpSpPr>
        <a:xfrm>
          <a:off x="0" y="0"/>
          <a:ext cx="0" cy="0"/>
          <a:chOff x="0" y="0"/>
          <a:chExt cx="0" cy="0"/>
        </a:xfrm>
      </p:grpSpPr>
      <p:sp>
        <p:nvSpPr>
          <p:cNvPr id="101" name="Texte du titre"/>
          <p:cNvSpPr txBox="1">
            <a:spLocks noGrp="1"/>
          </p:cNvSpPr>
          <p:nvPr>
            <p:ph type="title"/>
          </p:nvPr>
        </p:nvSpPr>
        <p:spPr>
          <a:xfrm>
            <a:off x="6629400" y="274638"/>
            <a:ext cx="2057400" cy="5851526"/>
          </a:xfrm>
          <a:prstGeom prst="rect">
            <a:avLst/>
          </a:prstGeom>
        </p:spPr>
        <p:txBody>
          <a:bodyPr/>
          <a:lstStyle/>
          <a:p>
            <a:r>
              <a:t>Texte du titre</a:t>
            </a:r>
          </a:p>
        </p:txBody>
      </p:sp>
      <p:sp>
        <p:nvSpPr>
          <p:cNvPr id="102" name="Texte niveau 1…"/>
          <p:cNvSpPr txBox="1">
            <a:spLocks noGrp="1"/>
          </p:cNvSpPr>
          <p:nvPr>
            <p:ph type="body" idx="1"/>
          </p:nvPr>
        </p:nvSpPr>
        <p:spPr>
          <a:xfrm>
            <a:off x="457200" y="274638"/>
            <a:ext cx="6019800" cy="5851526"/>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103"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re et contenu">
    <p:spTree>
      <p:nvGrpSpPr>
        <p:cNvPr id="1" name=""/>
        <p:cNvGrpSpPr/>
        <p:nvPr/>
      </p:nvGrpSpPr>
      <p:grpSpPr>
        <a:xfrm>
          <a:off x="0" y="0"/>
          <a:ext cx="0" cy="0"/>
          <a:chOff x="0" y="0"/>
          <a:chExt cx="0" cy="0"/>
        </a:xfrm>
      </p:grpSpPr>
      <p:sp>
        <p:nvSpPr>
          <p:cNvPr id="20" name="Texte du titre"/>
          <p:cNvSpPr txBox="1">
            <a:spLocks noGrp="1"/>
          </p:cNvSpPr>
          <p:nvPr>
            <p:ph type="title"/>
          </p:nvPr>
        </p:nvSpPr>
        <p:spPr>
          <a:prstGeom prst="rect">
            <a:avLst/>
          </a:prstGeom>
        </p:spPr>
        <p:txBody>
          <a:bodyPr/>
          <a:lstStyle/>
          <a:p>
            <a:r>
              <a:t>Texte du titre</a:t>
            </a:r>
          </a:p>
        </p:txBody>
      </p:sp>
      <p:sp>
        <p:nvSpPr>
          <p:cNvPr id="21"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22"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En-tête de section">
    <p:spTree>
      <p:nvGrpSpPr>
        <p:cNvPr id="1" name=""/>
        <p:cNvGrpSpPr/>
        <p:nvPr/>
      </p:nvGrpSpPr>
      <p:grpSpPr>
        <a:xfrm>
          <a:off x="0" y="0"/>
          <a:ext cx="0" cy="0"/>
          <a:chOff x="0" y="0"/>
          <a:chExt cx="0" cy="0"/>
        </a:xfrm>
      </p:grpSpPr>
      <p:sp>
        <p:nvSpPr>
          <p:cNvPr id="29" name="Texte du titre"/>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Texte du titre</a:t>
            </a:r>
          </a:p>
        </p:txBody>
      </p:sp>
      <p:sp>
        <p:nvSpPr>
          <p:cNvPr id="30" name="Texte niveau 1…"/>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Deux contenus">
    <p:spTree>
      <p:nvGrpSpPr>
        <p:cNvPr id="1" name=""/>
        <p:cNvGrpSpPr/>
        <p:nvPr/>
      </p:nvGrpSpPr>
      <p:grpSpPr>
        <a:xfrm>
          <a:off x="0" y="0"/>
          <a:ext cx="0" cy="0"/>
          <a:chOff x="0" y="0"/>
          <a:chExt cx="0" cy="0"/>
        </a:xfrm>
      </p:grpSpPr>
      <p:sp>
        <p:nvSpPr>
          <p:cNvPr id="38" name="Texte du titre"/>
          <p:cNvSpPr txBox="1">
            <a:spLocks noGrp="1"/>
          </p:cNvSpPr>
          <p:nvPr>
            <p:ph type="title"/>
          </p:nvPr>
        </p:nvSpPr>
        <p:spPr>
          <a:prstGeom prst="rect">
            <a:avLst/>
          </a:prstGeom>
        </p:spPr>
        <p:txBody>
          <a:bodyPr/>
          <a:lstStyle/>
          <a:p>
            <a:r>
              <a:t>Texte du titre</a:t>
            </a:r>
          </a:p>
        </p:txBody>
      </p:sp>
      <p:sp>
        <p:nvSpPr>
          <p:cNvPr id="39" name="Texte niveau 1…"/>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Texte niveau 1</a:t>
            </a:r>
          </a:p>
          <a:p>
            <a:pPr lvl="1"/>
            <a:r>
              <a:t>Texte niveau 2</a:t>
            </a:r>
          </a:p>
          <a:p>
            <a:pPr lvl="2"/>
            <a:r>
              <a:t>Texte niveau 3</a:t>
            </a:r>
          </a:p>
          <a:p>
            <a:pPr lvl="3"/>
            <a:r>
              <a:t>Texte niveau 4</a:t>
            </a:r>
          </a:p>
          <a:p>
            <a:pPr lvl="4"/>
            <a:r>
              <a:t>Texte niveau 5</a:t>
            </a:r>
          </a:p>
        </p:txBody>
      </p:sp>
      <p:sp>
        <p:nvSpPr>
          <p:cNvPr id="40"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mparaison">
    <p:spTree>
      <p:nvGrpSpPr>
        <p:cNvPr id="1" name=""/>
        <p:cNvGrpSpPr/>
        <p:nvPr/>
      </p:nvGrpSpPr>
      <p:grpSpPr>
        <a:xfrm>
          <a:off x="0" y="0"/>
          <a:ext cx="0" cy="0"/>
          <a:chOff x="0" y="0"/>
          <a:chExt cx="0" cy="0"/>
        </a:xfrm>
      </p:grpSpPr>
      <p:sp>
        <p:nvSpPr>
          <p:cNvPr id="47" name="Texte du titre"/>
          <p:cNvSpPr txBox="1">
            <a:spLocks noGrp="1"/>
          </p:cNvSpPr>
          <p:nvPr>
            <p:ph type="title"/>
          </p:nvPr>
        </p:nvSpPr>
        <p:spPr>
          <a:prstGeom prst="rect">
            <a:avLst/>
          </a:prstGeom>
        </p:spPr>
        <p:txBody>
          <a:bodyPr/>
          <a:lstStyle/>
          <a:p>
            <a:r>
              <a:t>Texte du titre</a:t>
            </a:r>
          </a:p>
        </p:txBody>
      </p:sp>
      <p:sp>
        <p:nvSpPr>
          <p:cNvPr id="48" name="Texte niveau 1…"/>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Texte niveau 1</a:t>
            </a:r>
          </a:p>
          <a:p>
            <a:pPr lvl="1"/>
            <a:r>
              <a:t>Texte niveau 2</a:t>
            </a:r>
          </a:p>
          <a:p>
            <a:pPr lvl="2"/>
            <a:r>
              <a:t>Texte niveau 3</a:t>
            </a:r>
          </a:p>
          <a:p>
            <a:pPr lvl="3"/>
            <a:r>
              <a:t>Texte niveau 4</a:t>
            </a:r>
          </a:p>
          <a:p>
            <a:pPr lvl="4"/>
            <a:r>
              <a:t>Texte niveau 5</a:t>
            </a:r>
          </a:p>
        </p:txBody>
      </p:sp>
      <p:sp>
        <p:nvSpPr>
          <p:cNvPr id="49" name="Espace réservé du texte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re seul">
    <p:spTree>
      <p:nvGrpSpPr>
        <p:cNvPr id="1" name=""/>
        <p:cNvGrpSpPr/>
        <p:nvPr/>
      </p:nvGrpSpPr>
      <p:grpSpPr>
        <a:xfrm>
          <a:off x="0" y="0"/>
          <a:ext cx="0" cy="0"/>
          <a:chOff x="0" y="0"/>
          <a:chExt cx="0" cy="0"/>
        </a:xfrm>
      </p:grpSpPr>
      <p:sp>
        <p:nvSpPr>
          <p:cNvPr id="57" name="Texte du titre"/>
          <p:cNvSpPr txBox="1">
            <a:spLocks noGrp="1"/>
          </p:cNvSpPr>
          <p:nvPr>
            <p:ph type="title"/>
          </p:nvPr>
        </p:nvSpPr>
        <p:spPr>
          <a:prstGeom prst="rect">
            <a:avLst/>
          </a:prstGeom>
        </p:spPr>
        <p:txBody>
          <a:bodyPr/>
          <a:lstStyle/>
          <a:p>
            <a:r>
              <a:t>Texte du titre</a:t>
            </a:r>
          </a:p>
        </p:txBody>
      </p:sp>
      <p:sp>
        <p:nvSpPr>
          <p:cNvPr id="58"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Vide">
    <p:spTree>
      <p:nvGrpSpPr>
        <p:cNvPr id="1" name=""/>
        <p:cNvGrpSpPr/>
        <p:nvPr/>
      </p:nvGrpSpPr>
      <p:grpSpPr>
        <a:xfrm>
          <a:off x="0" y="0"/>
          <a:ext cx="0" cy="0"/>
          <a:chOff x="0" y="0"/>
          <a:chExt cx="0" cy="0"/>
        </a:xfrm>
      </p:grpSpPr>
      <p:sp>
        <p:nvSpPr>
          <p:cNvPr id="65"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ntenu avec légende">
    <p:spTree>
      <p:nvGrpSpPr>
        <p:cNvPr id="1" name=""/>
        <p:cNvGrpSpPr/>
        <p:nvPr/>
      </p:nvGrpSpPr>
      <p:grpSpPr>
        <a:xfrm>
          <a:off x="0" y="0"/>
          <a:ext cx="0" cy="0"/>
          <a:chOff x="0" y="0"/>
          <a:chExt cx="0" cy="0"/>
        </a:xfrm>
      </p:grpSpPr>
      <p:sp>
        <p:nvSpPr>
          <p:cNvPr id="72" name="Texte du titre"/>
          <p:cNvSpPr txBox="1">
            <a:spLocks noGrp="1"/>
          </p:cNvSpPr>
          <p:nvPr>
            <p:ph type="title"/>
          </p:nvPr>
        </p:nvSpPr>
        <p:spPr>
          <a:xfrm>
            <a:off x="457200" y="273050"/>
            <a:ext cx="3008314" cy="1162050"/>
          </a:xfrm>
          <a:prstGeom prst="rect">
            <a:avLst/>
          </a:prstGeom>
        </p:spPr>
        <p:txBody>
          <a:bodyPr anchor="b"/>
          <a:lstStyle>
            <a:lvl1pPr algn="l">
              <a:defRPr sz="2000" b="1"/>
            </a:lvl1pPr>
          </a:lstStyle>
          <a:p>
            <a:r>
              <a:t>Texte du titre</a:t>
            </a:r>
          </a:p>
        </p:txBody>
      </p:sp>
      <p:sp>
        <p:nvSpPr>
          <p:cNvPr id="73" name="Texte niveau 1…"/>
          <p:cNvSpPr txBox="1">
            <a:spLocks noGrp="1"/>
          </p:cNvSpPr>
          <p:nvPr>
            <p:ph type="body" idx="1"/>
          </p:nvPr>
        </p:nvSpPr>
        <p:spPr>
          <a:xfrm>
            <a:off x="3575050" y="273050"/>
            <a:ext cx="5111750" cy="5853113"/>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74" name="Espace réservé du texte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Image avec légende">
    <p:spTree>
      <p:nvGrpSpPr>
        <p:cNvPr id="1" name=""/>
        <p:cNvGrpSpPr/>
        <p:nvPr/>
      </p:nvGrpSpPr>
      <p:grpSpPr>
        <a:xfrm>
          <a:off x="0" y="0"/>
          <a:ext cx="0" cy="0"/>
          <a:chOff x="0" y="0"/>
          <a:chExt cx="0" cy="0"/>
        </a:xfrm>
      </p:grpSpPr>
      <p:sp>
        <p:nvSpPr>
          <p:cNvPr id="82" name="Texte du titre"/>
          <p:cNvSpPr txBox="1">
            <a:spLocks noGrp="1"/>
          </p:cNvSpPr>
          <p:nvPr>
            <p:ph type="title"/>
          </p:nvPr>
        </p:nvSpPr>
        <p:spPr>
          <a:xfrm>
            <a:off x="1792288" y="4800600"/>
            <a:ext cx="5486401" cy="566738"/>
          </a:xfrm>
          <a:prstGeom prst="rect">
            <a:avLst/>
          </a:prstGeom>
        </p:spPr>
        <p:txBody>
          <a:bodyPr anchor="b"/>
          <a:lstStyle>
            <a:lvl1pPr algn="l">
              <a:defRPr sz="2000" b="1"/>
            </a:lvl1pPr>
          </a:lstStyle>
          <a:p>
            <a:r>
              <a:t>Texte du titre</a:t>
            </a:r>
          </a:p>
        </p:txBody>
      </p:sp>
      <p:sp>
        <p:nvSpPr>
          <p:cNvPr id="83" name="Espace réservé pour une image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Texte niveau 1…"/>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Texte niveau 1</a:t>
            </a:r>
          </a:p>
          <a:p>
            <a:pPr lvl="1"/>
            <a:r>
              <a:t>Texte niveau 2</a:t>
            </a:r>
          </a:p>
          <a:p>
            <a:pPr lvl="2"/>
            <a:r>
              <a:t>Texte niveau 3</a:t>
            </a:r>
          </a:p>
          <a:p>
            <a:pPr lvl="3"/>
            <a:r>
              <a:t>Texte niveau 4</a:t>
            </a:r>
          </a:p>
          <a:p>
            <a:pPr lvl="4"/>
            <a:r>
              <a:t>Texte niveau 5</a:t>
            </a:r>
          </a:p>
        </p:txBody>
      </p:sp>
      <p:sp>
        <p:nvSpPr>
          <p:cNvPr id="85"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C9E8FF"/>
            </a:gs>
            <a:gs pos="40000">
              <a:srgbClr val="BFE5FF"/>
            </a:gs>
            <a:gs pos="100000">
              <a:srgbClr val="006A9F"/>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45719" rIns="45719" anchor="ctr">
            <a:normAutofit/>
          </a:bodyPr>
          <a:lstStyle/>
          <a:p>
            <a:r>
              <a:t>Texte du titre</a:t>
            </a:r>
          </a:p>
        </p:txBody>
      </p:sp>
      <p:sp>
        <p:nvSpPr>
          <p:cNvPr id="3" name="Texte niveau 1…"/>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45719" rIns="45719">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8428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olvoyages.com" TargetMode="External"/><Relationship Id="rId3" Type="http://schemas.openxmlformats.org/officeDocument/2006/relationships/hyperlink" Target="http://www.serrechelalouvier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vimeo.com/7475192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 name="Titre 1"/>
          <p:cNvSpPr txBox="1">
            <a:spLocks noGrp="1"/>
          </p:cNvSpPr>
          <p:nvPr>
            <p:ph type="ctrTitle"/>
          </p:nvPr>
        </p:nvSpPr>
        <p:spPr>
          <a:xfrm>
            <a:off x="685800" y="990600"/>
            <a:ext cx="7772400" cy="1470025"/>
          </a:xfrm>
          <a:prstGeom prst="rect">
            <a:avLst/>
          </a:prstGeom>
        </p:spPr>
        <p:txBody>
          <a:bodyPr/>
          <a:lstStyle/>
          <a:p>
            <a:pPr defTabSz="338327">
              <a:defRPr sz="4440" b="1">
                <a:solidFill>
                  <a:schemeClr val="accent1"/>
                </a:solidFill>
              </a:defRPr>
            </a:pPr>
            <a:r>
              <a:t>SEJOUR PLEINE NATURE</a:t>
            </a:r>
            <a:br/>
            <a:r>
              <a:t>AS Paul Bert</a:t>
            </a:r>
          </a:p>
        </p:txBody>
      </p:sp>
      <p:sp>
        <p:nvSpPr>
          <p:cNvPr id="113" name="Sous-titre 2"/>
          <p:cNvSpPr txBox="1">
            <a:spLocks noGrp="1"/>
          </p:cNvSpPr>
          <p:nvPr>
            <p:ph type="subTitle" sz="quarter" idx="1"/>
          </p:nvPr>
        </p:nvSpPr>
        <p:spPr>
          <a:xfrm>
            <a:off x="1371600" y="2895600"/>
            <a:ext cx="6400800" cy="1752600"/>
          </a:xfrm>
          <a:prstGeom prst="rect">
            <a:avLst/>
          </a:prstGeom>
        </p:spPr>
        <p:txBody>
          <a:bodyPr/>
          <a:lstStyle/>
          <a:p>
            <a:pPr defTabSz="384047">
              <a:spcBef>
                <a:spcPts val="500"/>
              </a:spcBef>
              <a:defRPr sz="2351" b="1">
                <a:solidFill>
                  <a:schemeClr val="accent3"/>
                </a:solidFill>
              </a:defRPr>
            </a:pPr>
            <a:r>
              <a:t>SERRE-CHEVALIER</a:t>
            </a:r>
          </a:p>
          <a:p>
            <a:pPr defTabSz="384047">
              <a:spcBef>
                <a:spcPts val="500"/>
              </a:spcBef>
              <a:defRPr sz="2351" b="1">
                <a:solidFill>
                  <a:schemeClr val="accent3"/>
                </a:solidFill>
              </a:defRPr>
            </a:pPr>
            <a:r>
              <a:t>(Briançonnais)</a:t>
            </a:r>
          </a:p>
          <a:p>
            <a:pPr defTabSz="384047">
              <a:spcBef>
                <a:spcPts val="500"/>
              </a:spcBef>
              <a:defRPr sz="2351" b="1">
                <a:solidFill>
                  <a:schemeClr val="accent3"/>
                </a:solidFill>
              </a:defRPr>
            </a:pPr>
            <a:r>
              <a:t>3 - 8</a:t>
            </a:r>
          </a:p>
          <a:p>
            <a:pPr defTabSz="384047">
              <a:spcBef>
                <a:spcPts val="500"/>
              </a:spcBef>
              <a:defRPr sz="2351" b="1">
                <a:solidFill>
                  <a:schemeClr val="accent3"/>
                </a:solidFill>
              </a:defRPr>
            </a:pPr>
            <a:r>
              <a:t> juin 2018</a:t>
            </a:r>
          </a:p>
        </p:txBody>
      </p:sp>
      <p:pic>
        <p:nvPicPr>
          <p:cNvPr id="114" name="Image 4" descr="Image 4"/>
          <p:cNvPicPr>
            <a:picLocks noChangeAspect="1"/>
          </p:cNvPicPr>
          <p:nvPr/>
        </p:nvPicPr>
        <p:blipFill>
          <a:blip r:embed="rId2">
            <a:extLst/>
          </a:blip>
          <a:stretch>
            <a:fillRect/>
          </a:stretch>
        </p:blipFill>
        <p:spPr>
          <a:xfrm>
            <a:off x="3657600" y="4648200"/>
            <a:ext cx="1828800" cy="19050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 name="VTT : vélo tout terrain destiné à une utilisation sur terrain accidenté, hors des routes goudronnées. Nous pratiquerons du VTT de randonnée. Il s'agit de se promener de façon sportive sur des chemins variés."/>
          <p:cNvSpPr txBox="1">
            <a:spLocks noGrp="1"/>
          </p:cNvSpPr>
          <p:nvPr>
            <p:ph type="body" idx="1"/>
          </p:nvPr>
        </p:nvSpPr>
        <p:spPr>
          <a:xfrm>
            <a:off x="457200" y="404713"/>
            <a:ext cx="8229600" cy="5721450"/>
          </a:xfrm>
          <a:prstGeom prst="rect">
            <a:avLst/>
          </a:prstGeom>
        </p:spPr>
        <p:txBody>
          <a:bodyPr/>
          <a:lstStyle/>
          <a:p>
            <a:pPr algn="just"/>
            <a:r>
              <a:rPr b="1"/>
              <a:t>VTT : vélo tout terrain</a:t>
            </a:r>
            <a:r>
              <a:t> destiné à une utilisation sur terrain accidenté, hors des routes goudronnées. Nous pratiquerons du VTT de randonnée. Il s'agit de se promener de façon sportive sur des chemins variés.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 name="Espace réservé du contenu 2"/>
          <p:cNvSpPr txBox="1">
            <a:spLocks noGrp="1"/>
          </p:cNvSpPr>
          <p:nvPr>
            <p:ph type="body" idx="1"/>
          </p:nvPr>
        </p:nvSpPr>
        <p:spPr>
          <a:xfrm>
            <a:off x="457200" y="533399"/>
            <a:ext cx="8229600" cy="5592765"/>
          </a:xfrm>
          <a:prstGeom prst="rect">
            <a:avLst/>
          </a:prstGeom>
        </p:spPr>
        <p:txBody>
          <a:bodyPr/>
          <a:lstStyle/>
          <a:p>
            <a:pPr algn="just">
              <a:lnSpc>
                <a:spcPct val="90000"/>
              </a:lnSpc>
              <a:defRPr sz="3100" b="1"/>
            </a:pPr>
            <a:r>
              <a:t>Course d’orientation  :  </a:t>
            </a:r>
            <a:r>
              <a:rPr b="0"/>
              <a:t>Sport qui se pratique en pleine nature avec carte, boussole et montre et se déroule généralement en forêt. L’objectif étant de trouver le plus rapidement possible plusieurs balises en : 1/ lisant la carte, 2/ choisissant son itinéraire, 3/ réaliser ce parcours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 name="Rectangle 3"/>
          <p:cNvSpPr txBox="1"/>
          <p:nvPr/>
        </p:nvSpPr>
        <p:spPr>
          <a:xfrm>
            <a:off x="685800" y="217308"/>
            <a:ext cx="7848600" cy="200914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defRPr sz="3200" b="1"/>
            </a:pPr>
            <a:r>
              <a:t>LA Boum :</a:t>
            </a:r>
            <a:r>
              <a:rPr sz="1800" b="0"/>
              <a:t> </a:t>
            </a:r>
            <a:r>
              <a:rPr sz="2300" b="0"/>
              <a:t>une boum est une fête musicale et dansante organisée par des adolescents, souvent à l'occasion d'un anniversaire ou de la fin de l'année scolaire. Elle est fortement connotée aux premiers émois des adolescents, à travers leurs premiers slows.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 name="Titre 1"/>
          <p:cNvSpPr txBox="1">
            <a:spLocks noGrp="1"/>
          </p:cNvSpPr>
          <p:nvPr>
            <p:ph type="title"/>
          </p:nvPr>
        </p:nvSpPr>
        <p:spPr>
          <a:prstGeom prst="rect">
            <a:avLst/>
          </a:prstGeom>
        </p:spPr>
        <p:txBody>
          <a:bodyPr/>
          <a:lstStyle/>
          <a:p>
            <a:pPr defTabSz="397763">
              <a:defRPr sz="3393" b="1">
                <a:solidFill>
                  <a:schemeClr val="accent1"/>
                </a:solidFill>
              </a:defRPr>
            </a:pPr>
            <a:r>
              <a:t>AFFAIRES INDISPENSABLES</a:t>
            </a:r>
            <a:br/>
            <a:endParaRPr/>
          </a:p>
        </p:txBody>
      </p:sp>
      <p:sp>
        <p:nvSpPr>
          <p:cNvPr id="155" name="Espace réservé du contenu 2"/>
          <p:cNvSpPr txBox="1">
            <a:spLocks noGrp="1"/>
          </p:cNvSpPr>
          <p:nvPr>
            <p:ph type="body" idx="1"/>
          </p:nvPr>
        </p:nvSpPr>
        <p:spPr>
          <a:xfrm>
            <a:off x="457200" y="1600200"/>
            <a:ext cx="8229600" cy="4800600"/>
          </a:xfrm>
          <a:prstGeom prst="rect">
            <a:avLst/>
          </a:prstGeom>
        </p:spPr>
        <p:txBody>
          <a:bodyPr/>
          <a:lstStyle/>
          <a:p>
            <a:pPr>
              <a:lnSpc>
                <a:spcPct val="80000"/>
              </a:lnSpc>
              <a:spcBef>
                <a:spcPts val="600"/>
              </a:spcBef>
              <a:buSzTx/>
              <a:buNone/>
              <a:defRPr sz="2900" b="1"/>
            </a:pPr>
            <a:r>
              <a:rPr dirty="0"/>
              <a:t>Pour les activités sportives :</a:t>
            </a:r>
            <a:endParaRPr sz="1500" dirty="0"/>
          </a:p>
          <a:p>
            <a:pPr>
              <a:lnSpc>
                <a:spcPct val="80000"/>
              </a:lnSpc>
              <a:spcBef>
                <a:spcPts val="300"/>
              </a:spcBef>
              <a:buSzTx/>
              <a:buNone/>
              <a:defRPr sz="4600" b="1"/>
            </a:pPr>
            <a:endParaRPr dirty="0"/>
          </a:p>
          <a:p>
            <a:pPr>
              <a:lnSpc>
                <a:spcPct val="80000"/>
              </a:lnSpc>
              <a:spcBef>
                <a:spcPts val="300"/>
              </a:spcBef>
              <a:defRPr sz="1500"/>
            </a:pPr>
            <a:r>
              <a:rPr dirty="0"/>
              <a:t>2 ou 3 shorts et 2 survêtements ne craignant pas d’être abimés.</a:t>
            </a:r>
          </a:p>
          <a:p>
            <a:pPr>
              <a:lnSpc>
                <a:spcPct val="80000"/>
              </a:lnSpc>
              <a:spcBef>
                <a:spcPts val="300"/>
              </a:spcBef>
              <a:defRPr sz="1500"/>
            </a:pPr>
            <a:r>
              <a:rPr dirty="0"/>
              <a:t>5 T-shirts </a:t>
            </a:r>
          </a:p>
          <a:p>
            <a:pPr>
              <a:lnSpc>
                <a:spcPct val="80000"/>
              </a:lnSpc>
              <a:spcBef>
                <a:spcPts val="300"/>
              </a:spcBef>
              <a:defRPr sz="1500" b="1"/>
            </a:pPr>
            <a:r>
              <a:rPr dirty="0"/>
              <a:t>2 pulls de sport </a:t>
            </a:r>
            <a:r>
              <a:rPr b="0" dirty="0"/>
              <a:t>(sweat ou polaire)</a:t>
            </a:r>
          </a:p>
          <a:p>
            <a:pPr>
              <a:lnSpc>
                <a:spcPct val="80000"/>
              </a:lnSpc>
              <a:spcBef>
                <a:spcPts val="300"/>
              </a:spcBef>
              <a:defRPr sz="1500"/>
            </a:pPr>
            <a:r>
              <a:rPr dirty="0"/>
              <a:t>Sous-vêtements (prévoir plus d’un par jour)</a:t>
            </a:r>
          </a:p>
          <a:p>
            <a:pPr>
              <a:lnSpc>
                <a:spcPct val="80000"/>
              </a:lnSpc>
              <a:spcBef>
                <a:spcPts val="300"/>
              </a:spcBef>
              <a:defRPr sz="1500" b="1"/>
            </a:pPr>
            <a:r>
              <a:rPr dirty="0"/>
              <a:t>1 vêtement imperméable</a:t>
            </a:r>
          </a:p>
          <a:p>
            <a:pPr>
              <a:lnSpc>
                <a:spcPct val="80000"/>
              </a:lnSpc>
              <a:spcBef>
                <a:spcPts val="300"/>
              </a:spcBef>
              <a:defRPr sz="1500" b="1"/>
            </a:pPr>
            <a:r>
              <a:rPr dirty="0"/>
              <a:t>2 paires de chaussures de sport </a:t>
            </a:r>
            <a:r>
              <a:rPr b="0" dirty="0"/>
              <a:t>(une usée pour l’eau pour l’activité airboat et l’autre pour les activités)</a:t>
            </a:r>
          </a:p>
          <a:p>
            <a:pPr>
              <a:lnSpc>
                <a:spcPct val="80000"/>
              </a:lnSpc>
              <a:spcBef>
                <a:spcPts val="300"/>
              </a:spcBef>
              <a:defRPr sz="1500"/>
            </a:pPr>
            <a:r>
              <a:rPr dirty="0"/>
              <a:t>1 paire de chaussure de marche si vous avez</a:t>
            </a:r>
          </a:p>
          <a:p>
            <a:pPr>
              <a:lnSpc>
                <a:spcPct val="80000"/>
              </a:lnSpc>
              <a:spcBef>
                <a:spcPts val="300"/>
              </a:spcBef>
              <a:defRPr sz="1500" b="1"/>
            </a:pPr>
            <a:r>
              <a:rPr dirty="0"/>
              <a:t>1 maillot de bain</a:t>
            </a:r>
          </a:p>
          <a:p>
            <a:pPr>
              <a:lnSpc>
                <a:spcPct val="80000"/>
              </a:lnSpc>
              <a:spcBef>
                <a:spcPts val="300"/>
              </a:spcBef>
              <a:defRPr sz="1500" b="1"/>
            </a:pPr>
            <a:r>
              <a:rPr dirty="0"/>
              <a:t>1 casquette</a:t>
            </a:r>
          </a:p>
          <a:p>
            <a:pPr>
              <a:lnSpc>
                <a:spcPct val="80000"/>
              </a:lnSpc>
              <a:spcBef>
                <a:spcPts val="300"/>
              </a:spcBef>
              <a:defRPr sz="1500" b="1"/>
            </a:pPr>
            <a:r>
              <a:rPr dirty="0"/>
              <a:t>1 paire de lunette de soleil</a:t>
            </a:r>
          </a:p>
          <a:p>
            <a:pPr>
              <a:lnSpc>
                <a:spcPct val="80000"/>
              </a:lnSpc>
              <a:spcBef>
                <a:spcPts val="300"/>
              </a:spcBef>
              <a:defRPr sz="1500" b="1"/>
            </a:pPr>
            <a:r>
              <a:rPr dirty="0"/>
              <a:t>1 sac à dos obligatoire (il devra pouvoir contenir les affaires pour le bivouac)</a:t>
            </a:r>
          </a:p>
          <a:p>
            <a:pPr>
              <a:lnSpc>
                <a:spcPct val="80000"/>
              </a:lnSpc>
              <a:spcBef>
                <a:spcPts val="300"/>
              </a:spcBef>
              <a:defRPr sz="1500" b="1"/>
            </a:pPr>
            <a:r>
              <a:rPr dirty="0"/>
              <a:t>Ces affaires doivent comprendre des vêtements chauds en cas de mauvais temps (doudoune, </a:t>
            </a:r>
            <a:r>
              <a:rPr dirty="0" smtClean="0"/>
              <a:t>gants, </a:t>
            </a:r>
            <a:r>
              <a:rPr dirty="0"/>
              <a:t>cache col, chaussures chaudes)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 name="Titre 1"/>
          <p:cNvSpPr txBox="1">
            <a:spLocks noGrp="1"/>
          </p:cNvSpPr>
          <p:nvPr>
            <p:ph type="title"/>
          </p:nvPr>
        </p:nvSpPr>
        <p:spPr>
          <a:xfrm>
            <a:off x="457200" y="274638"/>
            <a:ext cx="8229600" cy="792163"/>
          </a:xfrm>
          <a:prstGeom prst="rect">
            <a:avLst/>
          </a:prstGeom>
        </p:spPr>
        <p:txBody>
          <a:bodyPr/>
          <a:lstStyle>
            <a:lvl1pPr algn="l">
              <a:defRPr sz="3000" b="1"/>
            </a:lvl1pPr>
          </a:lstStyle>
          <a:p>
            <a:r>
              <a:t>Pour la vie courante :</a:t>
            </a:r>
          </a:p>
        </p:txBody>
      </p:sp>
      <p:sp>
        <p:nvSpPr>
          <p:cNvPr id="158" name="Espace réservé du contenu 2"/>
          <p:cNvSpPr txBox="1">
            <a:spLocks noGrp="1"/>
          </p:cNvSpPr>
          <p:nvPr>
            <p:ph type="body" sz="half" idx="1"/>
          </p:nvPr>
        </p:nvSpPr>
        <p:spPr>
          <a:xfrm>
            <a:off x="457200" y="1066800"/>
            <a:ext cx="8229600" cy="2438400"/>
          </a:xfrm>
          <a:prstGeom prst="rect">
            <a:avLst/>
          </a:prstGeom>
        </p:spPr>
        <p:txBody>
          <a:bodyPr/>
          <a:lstStyle/>
          <a:p>
            <a:pPr>
              <a:lnSpc>
                <a:spcPct val="80000"/>
              </a:lnSpc>
              <a:spcBef>
                <a:spcPts val="500"/>
              </a:spcBef>
              <a:defRPr sz="2400"/>
            </a:pPr>
            <a:r>
              <a:t>1 pantalon habillé</a:t>
            </a:r>
          </a:p>
          <a:p>
            <a:pPr>
              <a:lnSpc>
                <a:spcPct val="80000"/>
              </a:lnSpc>
              <a:spcBef>
                <a:spcPts val="500"/>
              </a:spcBef>
              <a:defRPr sz="2400"/>
            </a:pPr>
            <a:r>
              <a:t>1 ou 2 pulls ou gilets assez chauds</a:t>
            </a:r>
          </a:p>
          <a:p>
            <a:pPr>
              <a:lnSpc>
                <a:spcPct val="80000"/>
              </a:lnSpc>
              <a:spcBef>
                <a:spcPts val="500"/>
              </a:spcBef>
              <a:defRPr sz="2400"/>
            </a:pPr>
            <a:r>
              <a:t>1 paire de chausson ou chaussures d’intérieur</a:t>
            </a:r>
          </a:p>
          <a:p>
            <a:pPr>
              <a:lnSpc>
                <a:spcPct val="80000"/>
              </a:lnSpc>
              <a:spcBef>
                <a:spcPts val="500"/>
              </a:spcBef>
              <a:defRPr sz="2400"/>
            </a:pPr>
            <a:r>
              <a:t>Pyjama</a:t>
            </a:r>
          </a:p>
          <a:p>
            <a:pPr>
              <a:lnSpc>
                <a:spcPct val="80000"/>
              </a:lnSpc>
              <a:spcBef>
                <a:spcPts val="500"/>
              </a:spcBef>
              <a:defRPr sz="2400"/>
            </a:pPr>
            <a:r>
              <a:t>Livres, jeux de société, cartes</a:t>
            </a:r>
          </a:p>
          <a:p>
            <a:pPr>
              <a:lnSpc>
                <a:spcPct val="80000"/>
              </a:lnSpc>
              <a:spcBef>
                <a:spcPts val="500"/>
              </a:spcBef>
              <a:defRPr sz="2400" b="1"/>
            </a:pPr>
            <a:r>
              <a:t>Déguisement et musique sur clé USB pour la boum</a:t>
            </a:r>
          </a:p>
        </p:txBody>
      </p:sp>
      <p:sp>
        <p:nvSpPr>
          <p:cNvPr id="159" name="Titre 1"/>
          <p:cNvSpPr txBox="1"/>
          <p:nvPr/>
        </p:nvSpPr>
        <p:spPr>
          <a:xfrm>
            <a:off x="457200" y="3505200"/>
            <a:ext cx="8229600" cy="7620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45719" rIns="45719" anchor="ctr">
            <a:normAutofit/>
          </a:bodyPr>
          <a:lstStyle>
            <a:lvl1pPr>
              <a:defRPr sz="3000" b="1"/>
            </a:lvl1pPr>
          </a:lstStyle>
          <a:p>
            <a:r>
              <a:t>Affaires de toilettes :</a:t>
            </a:r>
          </a:p>
        </p:txBody>
      </p:sp>
      <p:sp>
        <p:nvSpPr>
          <p:cNvPr id="160" name="Espace réservé du contenu 2"/>
          <p:cNvSpPr txBox="1"/>
          <p:nvPr/>
        </p:nvSpPr>
        <p:spPr>
          <a:xfrm>
            <a:off x="457200" y="4267200"/>
            <a:ext cx="8382000" cy="24384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45719" rIns="45719">
            <a:normAutofit/>
          </a:bodyPr>
          <a:lstStyle/>
          <a:p>
            <a:pPr marL="342900" indent="-342900">
              <a:spcBef>
                <a:spcPts val="600"/>
              </a:spcBef>
              <a:buSzPct val="100000"/>
              <a:buFont typeface="Arial"/>
              <a:buChar char="•"/>
              <a:defRPr sz="2500" b="1"/>
            </a:pPr>
            <a:r>
              <a:rPr dirty="0"/>
              <a:t>2 serviettes éponges </a:t>
            </a:r>
            <a:r>
              <a:rPr b="0" dirty="0"/>
              <a:t>(une petite pour </a:t>
            </a:r>
            <a:r>
              <a:rPr b="0" dirty="0" smtClean="0"/>
              <a:t>le</a:t>
            </a:r>
            <a:r>
              <a:rPr lang="fr-FR" b="0" dirty="0" smtClean="0"/>
              <a:t>s </a:t>
            </a:r>
            <a:r>
              <a:rPr lang="fr-FR" b="0" smtClean="0"/>
              <a:t>activités d’eau</a:t>
            </a:r>
            <a:r>
              <a:rPr b="0" smtClean="0"/>
              <a:t>, </a:t>
            </a:r>
            <a:r>
              <a:rPr b="0" dirty="0"/>
              <a:t>une grande pour la douche)</a:t>
            </a:r>
          </a:p>
          <a:p>
            <a:pPr marL="342900" indent="-342900">
              <a:spcBef>
                <a:spcPts val="600"/>
              </a:spcBef>
              <a:buSzPct val="100000"/>
              <a:buFont typeface="Arial"/>
              <a:buChar char="•"/>
              <a:defRPr sz="2500"/>
            </a:pPr>
            <a:r>
              <a:rPr dirty="0"/>
              <a:t>Savon &amp; Shampoing</a:t>
            </a:r>
          </a:p>
          <a:p>
            <a:pPr marL="342900" indent="-342900">
              <a:spcBef>
                <a:spcPts val="600"/>
              </a:spcBef>
              <a:buSzPct val="100000"/>
              <a:buFont typeface="Arial"/>
              <a:buChar char="•"/>
              <a:defRPr sz="2500" b="1"/>
            </a:pPr>
            <a:r>
              <a:rPr dirty="0"/>
              <a:t>Crème solaire, </a:t>
            </a:r>
            <a:r>
              <a:rPr b="0" dirty="0"/>
              <a:t>crème après soleil, stick à lèvres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 name="Titre 1"/>
          <p:cNvSpPr txBox="1">
            <a:spLocks noGrp="1"/>
          </p:cNvSpPr>
          <p:nvPr>
            <p:ph type="title"/>
          </p:nvPr>
        </p:nvSpPr>
        <p:spPr>
          <a:prstGeom prst="rect">
            <a:avLst/>
          </a:prstGeom>
        </p:spPr>
        <p:txBody>
          <a:bodyPr/>
          <a:lstStyle>
            <a:lvl1pPr algn="l">
              <a:defRPr sz="3500" b="1"/>
            </a:lvl1pPr>
          </a:lstStyle>
          <a:p>
            <a:r>
              <a:t>Nécessaire pour le déroulement du séjour :</a:t>
            </a:r>
          </a:p>
        </p:txBody>
      </p:sp>
      <p:sp>
        <p:nvSpPr>
          <p:cNvPr id="163" name="Espace réservé du contenu 2"/>
          <p:cNvSpPr txBox="1">
            <a:spLocks noGrp="1"/>
          </p:cNvSpPr>
          <p:nvPr>
            <p:ph type="body" sz="half" idx="1"/>
          </p:nvPr>
        </p:nvSpPr>
        <p:spPr>
          <a:xfrm>
            <a:off x="609600" y="4953000"/>
            <a:ext cx="8229600" cy="1905000"/>
          </a:xfrm>
          <a:prstGeom prst="rect">
            <a:avLst/>
          </a:prstGeom>
        </p:spPr>
        <p:txBody>
          <a:bodyPr/>
          <a:lstStyle/>
          <a:p>
            <a:r>
              <a:t>Sont à éviter tous les objets de valeur : téléphone, tablettes, console de jeux,…</a:t>
            </a:r>
            <a:br/>
            <a:r>
              <a:t>Nous déclinerons tout responsabilité</a:t>
            </a:r>
          </a:p>
        </p:txBody>
      </p:sp>
      <p:sp>
        <p:nvSpPr>
          <p:cNvPr id="164" name="Titre 1"/>
          <p:cNvSpPr txBox="1"/>
          <p:nvPr/>
        </p:nvSpPr>
        <p:spPr>
          <a:xfrm>
            <a:off x="609600" y="3886200"/>
            <a:ext cx="8229600" cy="11430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45719" rIns="45719" anchor="ctr">
            <a:normAutofit/>
          </a:bodyPr>
          <a:lstStyle>
            <a:lvl1pPr>
              <a:defRPr sz="3500" b="1"/>
            </a:lvl1pPr>
          </a:lstStyle>
          <a:p>
            <a:r>
              <a:t>Objets de valeur :</a:t>
            </a:r>
          </a:p>
        </p:txBody>
      </p:sp>
      <p:sp>
        <p:nvSpPr>
          <p:cNvPr id="165" name="Espace réservé du contenu 2"/>
          <p:cNvSpPr txBox="1"/>
          <p:nvPr/>
        </p:nvSpPr>
        <p:spPr>
          <a:xfrm>
            <a:off x="609600" y="1417637"/>
            <a:ext cx="8229600" cy="266700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45719" rIns="45719">
            <a:normAutofit/>
          </a:bodyPr>
          <a:lstStyle/>
          <a:p>
            <a:pPr marL="329184" indent="-329184" defTabSz="438911">
              <a:lnSpc>
                <a:spcPct val="90000"/>
              </a:lnSpc>
              <a:spcBef>
                <a:spcPts val="600"/>
              </a:spcBef>
              <a:buSzPct val="100000"/>
              <a:buFont typeface="Arial"/>
              <a:buChar char="•"/>
              <a:defRPr sz="2784"/>
            </a:pPr>
            <a:r>
              <a:t>Stylo, carnet, feuilles</a:t>
            </a:r>
            <a:endParaRPr sz="1536"/>
          </a:p>
          <a:p>
            <a:pPr marL="329184" indent="-329184" defTabSz="438911">
              <a:lnSpc>
                <a:spcPct val="90000"/>
              </a:lnSpc>
              <a:spcBef>
                <a:spcPts val="600"/>
              </a:spcBef>
              <a:buSzPct val="100000"/>
              <a:buFont typeface="Arial"/>
              <a:buChar char="•"/>
              <a:defRPr sz="2784" b="1"/>
            </a:pPr>
            <a:r>
              <a:t>Montre</a:t>
            </a:r>
            <a:endParaRPr sz="1536"/>
          </a:p>
          <a:p>
            <a:pPr marL="329184" indent="-329184" defTabSz="438911">
              <a:lnSpc>
                <a:spcPct val="90000"/>
              </a:lnSpc>
              <a:spcBef>
                <a:spcPts val="600"/>
              </a:spcBef>
              <a:buSzPct val="100000"/>
              <a:buFont typeface="Arial"/>
              <a:buChar char="•"/>
              <a:defRPr sz="2784" b="1"/>
            </a:pPr>
            <a:r>
              <a:t>Gourde</a:t>
            </a:r>
            <a:endParaRPr sz="1536"/>
          </a:p>
          <a:p>
            <a:pPr marL="329184" indent="-329184" defTabSz="438911">
              <a:lnSpc>
                <a:spcPct val="90000"/>
              </a:lnSpc>
              <a:spcBef>
                <a:spcPts val="600"/>
              </a:spcBef>
              <a:buSzPct val="100000"/>
              <a:buFont typeface="Arial"/>
              <a:buChar char="•"/>
              <a:defRPr sz="2784"/>
            </a:pPr>
            <a:r>
              <a:t>Sac pour linge sale</a:t>
            </a:r>
            <a:endParaRPr sz="1536"/>
          </a:p>
          <a:p>
            <a:pPr marL="329184" indent="-329184" defTabSz="438911">
              <a:lnSpc>
                <a:spcPct val="90000"/>
              </a:lnSpc>
              <a:spcBef>
                <a:spcPts val="600"/>
              </a:spcBef>
              <a:buSzPct val="100000"/>
              <a:buFont typeface="Arial"/>
              <a:buChar char="•"/>
              <a:defRPr sz="2784"/>
            </a:pPr>
            <a:r>
              <a:t>Sacs pour affaires mouillées</a:t>
            </a:r>
            <a:endParaRPr sz="1536"/>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 name="Titre 1"/>
          <p:cNvSpPr txBox="1">
            <a:spLocks noGrp="1"/>
          </p:cNvSpPr>
          <p:nvPr>
            <p:ph type="title"/>
          </p:nvPr>
        </p:nvSpPr>
        <p:spPr>
          <a:prstGeom prst="rect">
            <a:avLst/>
          </a:prstGeom>
        </p:spPr>
        <p:txBody>
          <a:bodyPr/>
          <a:lstStyle>
            <a:lvl1pPr>
              <a:defRPr b="1">
                <a:solidFill>
                  <a:schemeClr val="accent1"/>
                </a:solidFill>
              </a:defRPr>
            </a:lvl1pPr>
          </a:lstStyle>
          <a:p>
            <a:r>
              <a:t>Règlement / Règles de sécurité</a:t>
            </a:r>
          </a:p>
        </p:txBody>
      </p:sp>
      <p:sp>
        <p:nvSpPr>
          <p:cNvPr id="168" name="Espace réservé du contenu 2"/>
          <p:cNvSpPr txBox="1">
            <a:spLocks noGrp="1"/>
          </p:cNvSpPr>
          <p:nvPr>
            <p:ph type="body" idx="1"/>
          </p:nvPr>
        </p:nvSpPr>
        <p:spPr>
          <a:xfrm>
            <a:off x="457200" y="1600200"/>
            <a:ext cx="8229600" cy="4525963"/>
          </a:xfrm>
          <a:prstGeom prst="rect">
            <a:avLst/>
          </a:prstGeom>
        </p:spPr>
        <p:txBody>
          <a:bodyPr/>
          <a:lstStyle/>
          <a:p>
            <a:pPr>
              <a:spcBef>
                <a:spcPts val="600"/>
              </a:spcBef>
              <a:defRPr sz="2900"/>
            </a:pPr>
            <a:r>
              <a:t>LE REGLEMENT DU COLLEGE S’APPLIQUE LORS DU SEJOUR (le relire avant le départ)</a:t>
            </a:r>
          </a:p>
          <a:p>
            <a:pPr>
              <a:spcBef>
                <a:spcPts val="600"/>
              </a:spcBef>
              <a:defRPr sz="2900" b="1"/>
            </a:pPr>
            <a:r>
              <a:t>Règles de sécurité spécifiques à chaque activité en milieu naturel (être attentif et irréprochable vis-à-vis de ces règles)</a:t>
            </a:r>
          </a:p>
          <a:p>
            <a:pPr>
              <a:spcBef>
                <a:spcPts val="600"/>
              </a:spcBef>
              <a:defRPr sz="2900" b="1"/>
            </a:pPr>
            <a:r>
              <a:t>Avoir un sommeil long, continu et réparateur</a:t>
            </a:r>
          </a:p>
          <a:p>
            <a:pPr>
              <a:spcBef>
                <a:spcPts val="600"/>
              </a:spcBef>
              <a:defRPr sz="2900"/>
            </a:pPr>
            <a:r>
              <a:t>Portable autorisé (mais déconseillé) uniquement le soir, en dehors des activités et du repas. Ils pourront être confisqués au moment du coucher</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0" name="Titre 1"/>
          <p:cNvSpPr txBox="1">
            <a:spLocks noGrp="1"/>
          </p:cNvSpPr>
          <p:nvPr>
            <p:ph type="title"/>
          </p:nvPr>
        </p:nvSpPr>
        <p:spPr>
          <a:prstGeom prst="rect">
            <a:avLst/>
          </a:prstGeom>
        </p:spPr>
        <p:txBody>
          <a:bodyPr/>
          <a:lstStyle>
            <a:lvl1pPr>
              <a:defRPr b="1">
                <a:solidFill>
                  <a:schemeClr val="accent1"/>
                </a:solidFill>
              </a:defRPr>
            </a:lvl1pPr>
          </a:lstStyle>
          <a:p>
            <a:r>
              <a:t>Maladies / Accidents / Soins</a:t>
            </a:r>
          </a:p>
        </p:txBody>
      </p:sp>
      <p:sp>
        <p:nvSpPr>
          <p:cNvPr id="171" name="Espace réservé du contenu 2"/>
          <p:cNvSpPr txBox="1">
            <a:spLocks noGrp="1"/>
          </p:cNvSpPr>
          <p:nvPr>
            <p:ph type="body" idx="1"/>
          </p:nvPr>
        </p:nvSpPr>
        <p:spPr>
          <a:xfrm>
            <a:off x="457200" y="1600200"/>
            <a:ext cx="8229600" cy="4525963"/>
          </a:xfrm>
          <a:prstGeom prst="rect">
            <a:avLst/>
          </a:prstGeom>
        </p:spPr>
        <p:txBody>
          <a:bodyPr/>
          <a:lstStyle/>
          <a:p>
            <a:pPr>
              <a:lnSpc>
                <a:spcPct val="90000"/>
              </a:lnSpc>
              <a:spcBef>
                <a:spcPts val="600"/>
              </a:spcBef>
              <a:defRPr sz="2700"/>
            </a:pPr>
            <a:r>
              <a:t>Elles/ils sont rares</a:t>
            </a:r>
          </a:p>
          <a:p>
            <a:pPr>
              <a:lnSpc>
                <a:spcPct val="90000"/>
              </a:lnSpc>
              <a:spcBef>
                <a:spcPts val="600"/>
              </a:spcBef>
              <a:buFontTx/>
              <a:buChar char="-"/>
              <a:defRPr sz="2700"/>
            </a:pPr>
            <a:r>
              <a:t>Néanmoins, en cas d’accident ou de maladie, l’enfant est conduit au centre de santé et l’on informe le collège et les familles.</a:t>
            </a:r>
          </a:p>
          <a:p>
            <a:pPr>
              <a:lnSpc>
                <a:spcPct val="90000"/>
              </a:lnSpc>
              <a:spcBef>
                <a:spcPts val="600"/>
              </a:spcBef>
              <a:buFontTx/>
              <a:buChar char="-"/>
              <a:defRPr sz="2700"/>
            </a:pPr>
            <a:r>
              <a:t>L’AS avance les frais médicaux.</a:t>
            </a:r>
          </a:p>
          <a:p>
            <a:pPr>
              <a:lnSpc>
                <a:spcPct val="90000"/>
              </a:lnSpc>
              <a:spcBef>
                <a:spcPts val="600"/>
              </a:spcBef>
              <a:buFontTx/>
              <a:buChar char="-"/>
              <a:defRPr sz="2700"/>
            </a:pPr>
            <a:r>
              <a:t>L’élève est rendu aux parents avec les médicaments et l’ordonnance mais les frais engagés par l’AS devront être remboursés le jour du retour en échange de la déclaration d’accident ou du certificat médical.</a:t>
            </a:r>
          </a:p>
          <a:p>
            <a:pPr>
              <a:lnSpc>
                <a:spcPct val="90000"/>
              </a:lnSpc>
              <a:spcBef>
                <a:spcPts val="600"/>
              </a:spcBef>
              <a:defRPr sz="2700"/>
            </a:pPr>
            <a:r>
              <a:t>Menstruations / Nausées / PAI / Allergies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 name="Titre 1"/>
          <p:cNvSpPr txBox="1">
            <a:spLocks noGrp="1"/>
          </p:cNvSpPr>
          <p:nvPr>
            <p:ph type="title"/>
          </p:nvPr>
        </p:nvSpPr>
        <p:spPr>
          <a:prstGeom prst="rect">
            <a:avLst/>
          </a:prstGeom>
        </p:spPr>
        <p:txBody>
          <a:bodyPr/>
          <a:lstStyle>
            <a:lvl1pPr>
              <a:defRPr b="1">
                <a:solidFill>
                  <a:schemeClr val="accent1"/>
                </a:solidFill>
              </a:defRPr>
            </a:lvl1pPr>
          </a:lstStyle>
          <a:p>
            <a:r>
              <a:t>Communication avec les familles</a:t>
            </a:r>
          </a:p>
        </p:txBody>
      </p:sp>
      <p:sp>
        <p:nvSpPr>
          <p:cNvPr id="174" name="Espace réservé du contenu 2"/>
          <p:cNvSpPr txBox="1">
            <a:spLocks noGrp="1"/>
          </p:cNvSpPr>
          <p:nvPr>
            <p:ph type="body" idx="1"/>
          </p:nvPr>
        </p:nvSpPr>
        <p:spPr>
          <a:xfrm>
            <a:off x="457200" y="1600200"/>
            <a:ext cx="8229600" cy="4525963"/>
          </a:xfrm>
          <a:prstGeom prst="rect">
            <a:avLst/>
          </a:prstGeom>
        </p:spPr>
        <p:txBody>
          <a:bodyPr/>
          <a:lstStyle/>
          <a:p>
            <a:pPr>
              <a:lnSpc>
                <a:spcPct val="80000"/>
              </a:lnSpc>
              <a:spcBef>
                <a:spcPts val="600"/>
              </a:spcBef>
              <a:defRPr sz="2900"/>
            </a:pPr>
            <a:r>
              <a:t>Si urgence côté famille : appeler le collège qui nous joindra. En cas d’urgence hors des horaires du collège, 2 numéros :</a:t>
            </a:r>
          </a:p>
          <a:p>
            <a:pPr>
              <a:lnSpc>
                <a:spcPct val="80000"/>
              </a:lnSpc>
              <a:spcBef>
                <a:spcPts val="600"/>
              </a:spcBef>
              <a:buSzTx/>
              <a:buNone/>
              <a:defRPr sz="2900"/>
            </a:pPr>
            <a:r>
              <a:t>	- Profs : 0650009893</a:t>
            </a:r>
          </a:p>
          <a:p>
            <a:pPr>
              <a:lnSpc>
                <a:spcPct val="80000"/>
              </a:lnSpc>
              <a:spcBef>
                <a:spcPts val="600"/>
              </a:spcBef>
              <a:buSzTx/>
              <a:buNone/>
              <a:defRPr sz="2900"/>
            </a:pPr>
            <a:r>
              <a:t>	- Directeur du centre : 0684753668</a:t>
            </a:r>
            <a:endParaRPr>
              <a:solidFill>
                <a:schemeClr val="accent6">
                  <a:lumOff val="-8470"/>
                </a:schemeClr>
              </a:solidFill>
            </a:endParaRPr>
          </a:p>
          <a:p>
            <a:pPr>
              <a:lnSpc>
                <a:spcPct val="80000"/>
              </a:lnSpc>
              <a:spcBef>
                <a:spcPts val="600"/>
              </a:spcBef>
              <a:defRPr sz="2900"/>
            </a:pPr>
            <a:r>
              <a:t>Si urgence côté séjour : nous appelons directement les familles</a:t>
            </a:r>
          </a:p>
          <a:p>
            <a:pPr>
              <a:lnSpc>
                <a:spcPct val="80000"/>
              </a:lnSpc>
              <a:spcBef>
                <a:spcPts val="600"/>
              </a:spcBef>
              <a:defRPr sz="2900" b="1"/>
            </a:pPr>
            <a:r>
              <a:t>Tout au long de la semaine, nous publions des articles avec quelques photos sur le site du collège. Pensez à le consulter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 name="Titre 1"/>
          <p:cNvSpPr txBox="1">
            <a:spLocks noGrp="1"/>
          </p:cNvSpPr>
          <p:nvPr>
            <p:ph type="title"/>
          </p:nvPr>
        </p:nvSpPr>
        <p:spPr>
          <a:prstGeom prst="rect">
            <a:avLst/>
          </a:prstGeom>
        </p:spPr>
        <p:txBody>
          <a:bodyPr/>
          <a:lstStyle>
            <a:lvl1pPr>
              <a:defRPr b="1">
                <a:solidFill>
                  <a:schemeClr val="accent1"/>
                </a:solidFill>
              </a:defRPr>
            </a:lvl1pPr>
          </a:lstStyle>
          <a:p>
            <a:r>
              <a:t>L’après séjour</a:t>
            </a:r>
          </a:p>
        </p:txBody>
      </p:sp>
      <p:sp>
        <p:nvSpPr>
          <p:cNvPr id="177" name="Espace réservé du contenu 2"/>
          <p:cNvSpPr txBox="1">
            <a:spLocks noGrp="1"/>
          </p:cNvSpPr>
          <p:nvPr>
            <p:ph type="body" idx="1"/>
          </p:nvPr>
        </p:nvSpPr>
        <p:spPr>
          <a:xfrm>
            <a:off x="457200" y="1600200"/>
            <a:ext cx="8229600" cy="4525963"/>
          </a:xfrm>
          <a:prstGeom prst="rect">
            <a:avLst/>
          </a:prstGeom>
        </p:spPr>
        <p:txBody>
          <a:bodyPr/>
          <a:lstStyle/>
          <a:p>
            <a:pPr marL="298322" indent="-298322" defTabSz="397763">
              <a:spcBef>
                <a:spcPts val="600"/>
              </a:spcBef>
              <a:defRPr sz="2784"/>
            </a:pPr>
            <a:r>
              <a:t>Nous demandons aux familles d’</a:t>
            </a:r>
            <a:r>
              <a:rPr u="sng"/>
              <a:t>amener des choses que nous pouvons vendre (gâteaux, boissons,…)</a:t>
            </a:r>
            <a:r>
              <a:t> lors de la fête du collège le samedi 16 juin. Les bénéfices nous permettent d’abaisser le coût du prochain séjour et de racheter du matériel. </a:t>
            </a:r>
            <a:r>
              <a:rPr u="sng"/>
              <a:t>Les parents sont d’ailleurs les bienvenus pour nous aider à tenir cette buvette.</a:t>
            </a:r>
          </a:p>
          <a:p>
            <a:pPr marL="298322" indent="-298322" defTabSz="397763">
              <a:spcBef>
                <a:spcPts val="600"/>
              </a:spcBef>
              <a:defRPr sz="2784" b="1"/>
            </a:pPr>
            <a:r>
              <a:t>Un lien de téléchargement avec les photos et vidéos sera disponible sur le site du collège durant 7 jours après parution.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 name="Titre 1"/>
          <p:cNvSpPr txBox="1">
            <a:spLocks noGrp="1"/>
          </p:cNvSpPr>
          <p:nvPr>
            <p:ph type="title"/>
          </p:nvPr>
        </p:nvSpPr>
        <p:spPr>
          <a:prstGeom prst="rect">
            <a:avLst/>
          </a:prstGeom>
        </p:spPr>
        <p:txBody>
          <a:bodyPr/>
          <a:lstStyle>
            <a:lvl1pPr>
              <a:defRPr>
                <a:solidFill>
                  <a:schemeClr val="accent1"/>
                </a:solidFill>
              </a:defRPr>
            </a:lvl1pPr>
          </a:lstStyle>
          <a:p>
            <a:r>
              <a:t>PARTENAIRE &amp; HEBERGEMENT</a:t>
            </a:r>
          </a:p>
        </p:txBody>
      </p:sp>
      <p:sp>
        <p:nvSpPr>
          <p:cNvPr id="117" name="Espace réservé du contenu 2"/>
          <p:cNvSpPr txBox="1">
            <a:spLocks noGrp="1"/>
          </p:cNvSpPr>
          <p:nvPr>
            <p:ph type="body" idx="1"/>
          </p:nvPr>
        </p:nvSpPr>
        <p:spPr>
          <a:xfrm>
            <a:off x="457200" y="1600200"/>
            <a:ext cx="8229600" cy="4525963"/>
          </a:xfrm>
          <a:prstGeom prst="rect">
            <a:avLst/>
          </a:prstGeom>
        </p:spPr>
        <p:txBody>
          <a:bodyPr/>
          <a:lstStyle/>
          <a:p>
            <a:r>
              <a:t>Séjour organisé en partenariat avec la société Scol Voyages</a:t>
            </a:r>
          </a:p>
          <a:p>
            <a:pPr marL="742950" lvl="1" indent="-285750">
              <a:spcBef>
                <a:spcPts val="600"/>
              </a:spcBef>
              <a:defRPr sz="2800"/>
            </a:pPr>
            <a:r>
              <a:rPr u="sng">
                <a:solidFill>
                  <a:srgbClr val="FFDE26"/>
                </a:solidFill>
                <a:uFill>
                  <a:solidFill>
                    <a:srgbClr val="FFDE26"/>
                  </a:solidFill>
                </a:uFill>
                <a:hlinkClick r:id="rId2"/>
              </a:rPr>
              <a:t>http://www.scolvoyages.com</a:t>
            </a:r>
          </a:p>
          <a:p>
            <a:r>
              <a:t>Hébergement en pension complète au Chalet La Louvière, Hameau le bez 9 chemin Sires 05240 La Salle Les Alpes</a:t>
            </a:r>
          </a:p>
          <a:p>
            <a:pPr marL="742950" lvl="1" indent="-285750">
              <a:spcBef>
                <a:spcPts val="600"/>
              </a:spcBef>
              <a:defRPr sz="2800"/>
            </a:pPr>
            <a:r>
              <a:rPr u="sng">
                <a:solidFill>
                  <a:srgbClr val="FFDE26"/>
                </a:solidFill>
                <a:uFill>
                  <a:solidFill>
                    <a:srgbClr val="FFDE26"/>
                  </a:solidFill>
                </a:uFill>
                <a:hlinkClick r:id="rId3"/>
              </a:rPr>
              <a:t>http://www.serrechelalouviere.com</a:t>
            </a:r>
          </a:p>
          <a:p>
            <a:pPr>
              <a:spcBef>
                <a:spcPts val="500"/>
              </a:spcBef>
              <a:buSzTx/>
              <a:buNone/>
              <a:defRPr sz="2400" i="1"/>
            </a:pPr>
            <a:r>
              <a:t>	( Les draps sont fournis)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 name="Titre 1"/>
          <p:cNvSpPr txBox="1">
            <a:spLocks noGrp="1"/>
          </p:cNvSpPr>
          <p:nvPr>
            <p:ph type="title"/>
          </p:nvPr>
        </p:nvSpPr>
        <p:spPr>
          <a:prstGeom prst="rect">
            <a:avLst/>
          </a:prstGeom>
        </p:spPr>
        <p:txBody>
          <a:bodyPr/>
          <a:lstStyle/>
          <a:p>
            <a:pPr defTabSz="397763">
              <a:defRPr sz="3393">
                <a:solidFill>
                  <a:schemeClr val="accent1"/>
                </a:solidFill>
              </a:defRPr>
            </a:pPr>
            <a:r>
              <a:t>HORAIRES, 1</a:t>
            </a:r>
            <a:r>
              <a:rPr baseline="29701"/>
              <a:t>ère</a:t>
            </a:r>
            <a:r>
              <a:t> JOURNEE ET ORGANISATION GLOBALE</a:t>
            </a:r>
          </a:p>
        </p:txBody>
      </p:sp>
      <p:sp>
        <p:nvSpPr>
          <p:cNvPr id="120" name="Espace réservé du contenu 2"/>
          <p:cNvSpPr txBox="1">
            <a:spLocks noGrp="1"/>
          </p:cNvSpPr>
          <p:nvPr>
            <p:ph type="body" idx="1"/>
          </p:nvPr>
        </p:nvSpPr>
        <p:spPr>
          <a:xfrm>
            <a:off x="457200" y="1600200"/>
            <a:ext cx="8229600" cy="4525963"/>
          </a:xfrm>
          <a:prstGeom prst="rect">
            <a:avLst/>
          </a:prstGeom>
        </p:spPr>
        <p:txBody>
          <a:bodyPr/>
          <a:lstStyle/>
          <a:p>
            <a:pPr>
              <a:lnSpc>
                <a:spcPct val="80000"/>
              </a:lnSpc>
              <a:spcBef>
                <a:spcPts val="600"/>
              </a:spcBef>
              <a:defRPr sz="2700" b="1" u="sng"/>
            </a:pPr>
            <a:r>
              <a:t>Départ le Dimanche 3 juin à 6h45</a:t>
            </a:r>
            <a:endParaRPr>
              <a:solidFill>
                <a:schemeClr val="accent6">
                  <a:lumOff val="-8470"/>
                </a:schemeClr>
              </a:solidFill>
            </a:endParaRPr>
          </a:p>
          <a:p>
            <a:pPr>
              <a:lnSpc>
                <a:spcPct val="80000"/>
              </a:lnSpc>
              <a:spcBef>
                <a:spcPts val="600"/>
              </a:spcBef>
              <a:buSzTx/>
              <a:buNone/>
              <a:defRPr sz="2700" b="1"/>
            </a:pPr>
            <a:r>
              <a:t>	</a:t>
            </a:r>
            <a:r>
              <a:rPr b="0"/>
              <a:t>Rdv devant la maternelle, bd Camélinat.</a:t>
            </a:r>
          </a:p>
          <a:p>
            <a:pPr>
              <a:lnSpc>
                <a:spcPct val="80000"/>
              </a:lnSpc>
              <a:spcBef>
                <a:spcPts val="600"/>
              </a:spcBef>
              <a:defRPr sz="2700"/>
            </a:pPr>
            <a:r>
              <a:t>Avoir un pique-nique pour le 1</a:t>
            </a:r>
            <a:r>
              <a:rPr baseline="30000"/>
              <a:t>er</a:t>
            </a:r>
            <a:r>
              <a:t> repas du midi</a:t>
            </a:r>
          </a:p>
          <a:p>
            <a:pPr>
              <a:lnSpc>
                <a:spcPct val="80000"/>
              </a:lnSpc>
              <a:spcBef>
                <a:spcPts val="600"/>
              </a:spcBef>
              <a:defRPr sz="2700"/>
            </a:pPr>
            <a:r>
              <a:t>Arrivée sur place dans l’après-midi; répartition des chambres; installation; formation des groupes; briefing général (organisation de la semaine, règles de vie et de fonctionnement, etc); Dîner à 19h30</a:t>
            </a:r>
          </a:p>
          <a:p>
            <a:pPr>
              <a:lnSpc>
                <a:spcPct val="80000"/>
              </a:lnSpc>
              <a:spcBef>
                <a:spcPts val="600"/>
              </a:spcBef>
              <a:defRPr sz="2700"/>
            </a:pPr>
            <a:r>
              <a:t>9 demi-journées d’activités avec réveils différenciés</a:t>
            </a:r>
          </a:p>
          <a:p>
            <a:pPr>
              <a:lnSpc>
                <a:spcPct val="80000"/>
              </a:lnSpc>
              <a:spcBef>
                <a:spcPts val="600"/>
              </a:spcBef>
              <a:defRPr sz="2700"/>
            </a:pPr>
            <a:r>
              <a:t>5 groupes d’activités de 11 ou 12 élèves.</a:t>
            </a:r>
          </a:p>
          <a:p>
            <a:pPr>
              <a:lnSpc>
                <a:spcPct val="80000"/>
              </a:lnSpc>
              <a:spcBef>
                <a:spcPts val="600"/>
              </a:spcBef>
              <a:defRPr sz="2700" b="1"/>
            </a:pPr>
            <a:r>
              <a:t>Retour le 8 juin aux alentours de minuit</a:t>
            </a:r>
            <a:r>
              <a:rPr b="0"/>
              <a:t>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 name="Titre 1"/>
          <p:cNvSpPr txBox="1">
            <a:spLocks noGrp="1"/>
          </p:cNvSpPr>
          <p:nvPr>
            <p:ph type="title"/>
          </p:nvPr>
        </p:nvSpPr>
        <p:spPr>
          <a:prstGeom prst="rect">
            <a:avLst/>
          </a:prstGeom>
        </p:spPr>
        <p:txBody>
          <a:bodyPr/>
          <a:lstStyle>
            <a:lvl1pPr>
              <a:defRPr>
                <a:solidFill>
                  <a:schemeClr val="accent1"/>
                </a:solidFill>
              </a:defRPr>
            </a:lvl1pPr>
          </a:lstStyle>
          <a:p>
            <a:r>
              <a:t>JOURNEE TYPE</a:t>
            </a:r>
          </a:p>
        </p:txBody>
      </p:sp>
      <p:sp>
        <p:nvSpPr>
          <p:cNvPr id="123" name="Espace réservé du contenu 2"/>
          <p:cNvSpPr txBox="1">
            <a:spLocks noGrp="1"/>
          </p:cNvSpPr>
          <p:nvPr>
            <p:ph type="body" idx="1"/>
          </p:nvPr>
        </p:nvSpPr>
        <p:spPr>
          <a:xfrm>
            <a:off x="457200" y="1600200"/>
            <a:ext cx="8229600" cy="4525963"/>
          </a:xfrm>
          <a:prstGeom prst="rect">
            <a:avLst/>
          </a:prstGeom>
        </p:spPr>
        <p:txBody>
          <a:bodyPr/>
          <a:lstStyle/>
          <a:p>
            <a:pPr>
              <a:lnSpc>
                <a:spcPct val="90000"/>
              </a:lnSpc>
              <a:spcBef>
                <a:spcPts val="600"/>
              </a:spcBef>
              <a:defRPr sz="2900"/>
            </a:pPr>
            <a:r>
              <a:t>Petit-déjeuner entre 8h et 8h45 selon l’activité des groupes</a:t>
            </a:r>
          </a:p>
          <a:p>
            <a:pPr>
              <a:lnSpc>
                <a:spcPct val="90000"/>
              </a:lnSpc>
              <a:spcBef>
                <a:spcPts val="600"/>
              </a:spcBef>
              <a:defRPr sz="2900"/>
            </a:pPr>
            <a:r>
              <a:t>Départ en activité entre 8h45 et 9h30</a:t>
            </a:r>
          </a:p>
          <a:p>
            <a:pPr>
              <a:lnSpc>
                <a:spcPct val="90000"/>
              </a:lnSpc>
              <a:spcBef>
                <a:spcPts val="600"/>
              </a:spcBef>
              <a:defRPr sz="2900"/>
            </a:pPr>
            <a:r>
              <a:t>Repas du midi au centre ou pique-nique sur le lieux d’activité</a:t>
            </a:r>
          </a:p>
          <a:p>
            <a:pPr>
              <a:lnSpc>
                <a:spcPct val="90000"/>
              </a:lnSpc>
              <a:spcBef>
                <a:spcPts val="600"/>
              </a:spcBef>
              <a:defRPr sz="2900"/>
            </a:pPr>
            <a:r>
              <a:t>Goûter entre 16h30 et 17h30, douches et temps calme</a:t>
            </a:r>
          </a:p>
          <a:p>
            <a:pPr>
              <a:lnSpc>
                <a:spcPct val="90000"/>
              </a:lnSpc>
              <a:spcBef>
                <a:spcPts val="600"/>
              </a:spcBef>
              <a:defRPr sz="2900"/>
            </a:pPr>
            <a:r>
              <a:t>Repas du soir à 19h30</a:t>
            </a:r>
          </a:p>
          <a:p>
            <a:pPr>
              <a:lnSpc>
                <a:spcPct val="90000"/>
              </a:lnSpc>
              <a:spcBef>
                <a:spcPts val="600"/>
              </a:spcBef>
              <a:defRPr sz="2900"/>
            </a:pPr>
            <a:r>
              <a:t>Coucher 21h30 – Extinction des feux 22h</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 name="ACTIVITES"/>
          <p:cNvSpPr txBox="1">
            <a:spLocks noGrp="1"/>
          </p:cNvSpPr>
          <p:nvPr>
            <p:ph type="title"/>
          </p:nvPr>
        </p:nvSpPr>
        <p:spPr>
          <a:prstGeom prst="rect">
            <a:avLst/>
          </a:prstGeom>
        </p:spPr>
        <p:txBody>
          <a:bodyPr/>
          <a:lstStyle>
            <a:lvl1pPr>
              <a:defRPr>
                <a:solidFill>
                  <a:schemeClr val="accent1"/>
                </a:solidFill>
              </a:defRPr>
            </a:lvl1pPr>
          </a:lstStyle>
          <a:p>
            <a:r>
              <a:t>ACTIVITES</a:t>
            </a:r>
          </a:p>
        </p:txBody>
      </p:sp>
      <p:sp>
        <p:nvSpPr>
          <p:cNvPr id="126" name="Airboat : L’Air-Boat est l'activité qui se rapproche le plus du kayak. Dans un groupe, encadré par un moniteur, nous descendrons un parcours de rivière adapté à notre niveau.…"/>
          <p:cNvSpPr txBox="1">
            <a:spLocks noGrp="1"/>
          </p:cNvSpPr>
          <p:nvPr>
            <p:ph type="body" idx="1"/>
          </p:nvPr>
        </p:nvSpPr>
        <p:spPr>
          <a:prstGeom prst="rect">
            <a:avLst/>
          </a:prstGeom>
        </p:spPr>
        <p:txBody>
          <a:bodyPr/>
          <a:lstStyle/>
          <a:p>
            <a:pPr marL="257175" indent="-257175" algn="just" defTabSz="342900">
              <a:spcBef>
                <a:spcPts val="500"/>
              </a:spcBef>
              <a:defRPr sz="2400" b="1"/>
            </a:pPr>
            <a:r>
              <a:t>Airboat : </a:t>
            </a:r>
            <a:r>
              <a:rPr b="0"/>
              <a:t>L’Air-Boat est l'activité qui se rapproche le plus du kayak. Dans un groupe, encadré par un moniteur, nous descendrons un parcours de rivière adapté à notre niveau.</a:t>
            </a:r>
          </a:p>
          <a:p>
            <a:pPr marL="0" indent="0" algn="just" defTabSz="342900">
              <a:spcBef>
                <a:spcPts val="0"/>
              </a:spcBef>
              <a:buSzTx/>
              <a:buFontTx/>
              <a:buNone/>
              <a:defRPr sz="2400">
                <a:solidFill>
                  <a:srgbClr val="333333"/>
                </a:solidFill>
              </a:defRPr>
            </a:pPr>
            <a:r>
              <a:t>L' embarcation mono-place est stable et maniable. Le moniteur nous donne des informations sur le maniement de la pagaie, la manière de démarrer dans le courant, d'évoluer et de nous arrêter.</a:t>
            </a:r>
          </a:p>
          <a:p>
            <a:pPr marL="0" indent="0" algn="just" defTabSz="342900">
              <a:spcBef>
                <a:spcPts val="0"/>
              </a:spcBef>
              <a:buSzTx/>
              <a:buFontTx/>
              <a:buNone/>
              <a:defRPr sz="2400">
                <a:solidFill>
                  <a:srgbClr val="333333"/>
                </a:solidFill>
              </a:defRPr>
            </a:pPr>
            <a:r>
              <a:t>La combinaison  et des chaussons en Néopréne, un K-way, le casque et le gilet de sauvetage sont fournis.</a:t>
            </a:r>
          </a:p>
          <a:p>
            <a:pPr marL="0" indent="0" defTabSz="342900">
              <a:spcBef>
                <a:spcPts val="0"/>
              </a:spcBef>
              <a:buSzTx/>
              <a:buFontTx/>
              <a:buNone/>
              <a:defRPr sz="2400">
                <a:solidFill>
                  <a:srgbClr val="333333"/>
                </a:solidFill>
              </a:defRPr>
            </a:pPr>
            <a:endParaRPr/>
          </a:p>
          <a:p>
            <a:pPr marL="0" indent="0" defTabSz="342900">
              <a:spcBef>
                <a:spcPts val="0"/>
              </a:spcBef>
              <a:buSzTx/>
              <a:buFontTx/>
              <a:buNone/>
              <a:defRPr sz="2400">
                <a:solidFill>
                  <a:srgbClr val="333333"/>
                </a:solidFill>
              </a:defRPr>
            </a:pPr>
            <a:r>
              <a:rPr u="sng">
                <a:solidFill>
                  <a:srgbClr val="FFDE26"/>
                </a:solidFill>
                <a:uFill>
                  <a:solidFill>
                    <a:srgbClr val="FFDE26"/>
                  </a:solidFill>
                </a:uFill>
                <a:hlinkClick r:id="rId2"/>
              </a:rPr>
              <a:t>https://vimeo.com/74751923</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 name="Espace réservé du contenu 2"/>
          <p:cNvSpPr txBox="1">
            <a:spLocks noGrp="1"/>
          </p:cNvSpPr>
          <p:nvPr>
            <p:ph type="body" idx="1"/>
          </p:nvPr>
        </p:nvSpPr>
        <p:spPr>
          <a:xfrm>
            <a:off x="457200" y="457200"/>
            <a:ext cx="8229600" cy="6019800"/>
          </a:xfrm>
          <a:prstGeom prst="rect">
            <a:avLst/>
          </a:prstGeom>
        </p:spPr>
        <p:txBody>
          <a:bodyPr/>
          <a:lstStyle/>
          <a:p>
            <a:pPr>
              <a:defRPr b="1"/>
            </a:pPr>
            <a:r>
              <a:t>Escalade en milieu naturel </a:t>
            </a:r>
            <a:r>
              <a:rPr b="0"/>
              <a:t>: sport consistant à se déplacer avec un système de sécurité (baudrier, corde et système d’assurage) le long d’une paroi pour atteindre le haut d’un relief par un cheminement appelé une voie.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 name="Rafting : Sport qui consiste à naviguer sur des sections de rivière comportant des rapides en eaux-vives à bord d'un radeau pneumatique (ou raft) manié à la pagaie par plusieurs équipiers. Les radeaux pneumatiques conçus pour le rafting sont insubmersibles et très stables, ce qui permet de franchir des rapides inaccessibles à la plupart des embarcations."/>
          <p:cNvSpPr txBox="1">
            <a:spLocks noGrp="1"/>
          </p:cNvSpPr>
          <p:nvPr>
            <p:ph type="body" idx="1"/>
          </p:nvPr>
        </p:nvSpPr>
        <p:spPr>
          <a:xfrm>
            <a:off x="457200" y="493315"/>
            <a:ext cx="8229600" cy="4043314"/>
          </a:xfrm>
          <a:prstGeom prst="rect">
            <a:avLst/>
          </a:prstGeom>
        </p:spPr>
        <p:txBody>
          <a:bodyPr/>
          <a:lstStyle/>
          <a:p>
            <a:pPr marL="336042" indent="-336042" algn="just" defTabSz="448055">
              <a:defRPr sz="3136"/>
            </a:pPr>
            <a:r>
              <a:rPr b="1"/>
              <a:t>Rafting :</a:t>
            </a:r>
            <a:r>
              <a:t> Sport qui consiste à naviguer sur des sections de rivière comportant des rapides en eaux-vives à bord d'un radeau pneumatique (ou </a:t>
            </a:r>
            <a:r>
              <a:rPr i="1"/>
              <a:t>raft</a:t>
            </a:r>
            <a:r>
              <a:t>) manié à la pagaie par plusieurs équipiers. Les radeaux pneumatiques conçus pour le rafting sont insubmersibles et très stables, ce qui permet de franchir des rapides inaccessibles à la plupart des embarcations.</a:t>
            </a:r>
          </a:p>
        </p:txBody>
      </p:sp>
    </p:spTree>
  </p:cSld>
  <p:clrMapOvr>
    <a:masterClrMapping/>
  </p:clrMapOvr>
  <p:transition spd="med"/>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 name="Espace réservé du contenu 2"/>
          <p:cNvSpPr txBox="1">
            <a:spLocks noGrp="1"/>
          </p:cNvSpPr>
          <p:nvPr>
            <p:ph type="body" idx="1"/>
          </p:nvPr>
        </p:nvSpPr>
        <p:spPr>
          <a:xfrm>
            <a:off x="457200" y="102352"/>
            <a:ext cx="8229600" cy="5592765"/>
          </a:xfrm>
          <a:prstGeom prst="rect">
            <a:avLst/>
          </a:prstGeom>
        </p:spPr>
        <p:txBody>
          <a:bodyPr/>
          <a:lstStyle>
            <a:lvl1pPr marL="342899" indent="-342899">
              <a:defRPr sz="2900" b="1"/>
            </a:lvl1pPr>
          </a:lstStyle>
          <a:p>
            <a:r>
              <a:t>Randonnée :</a:t>
            </a:r>
          </a:p>
        </p:txBody>
      </p:sp>
      <p:pic>
        <p:nvPicPr>
          <p:cNvPr id="135" name="Image 3" descr="Image 3"/>
          <p:cNvPicPr>
            <a:picLocks noChangeAspect="1"/>
          </p:cNvPicPr>
          <p:nvPr/>
        </p:nvPicPr>
        <p:blipFill>
          <a:blip r:embed="rId2">
            <a:extLst/>
          </a:blip>
          <a:stretch>
            <a:fillRect/>
          </a:stretch>
        </p:blipFill>
        <p:spPr>
          <a:xfrm rot="5400000">
            <a:off x="-1144058" y="2160061"/>
            <a:ext cx="5926668" cy="3333751"/>
          </a:xfrm>
          <a:prstGeom prst="rect">
            <a:avLst/>
          </a:prstGeom>
          <a:ln w="12700">
            <a:miter lim="400000"/>
          </a:ln>
        </p:spPr>
      </p:pic>
      <p:pic>
        <p:nvPicPr>
          <p:cNvPr id="136" name="Image 4" descr="Image 4"/>
          <p:cNvPicPr>
            <a:picLocks noChangeAspect="1"/>
          </p:cNvPicPr>
          <p:nvPr/>
        </p:nvPicPr>
        <p:blipFill>
          <a:blip r:embed="rId3">
            <a:extLst/>
          </a:blip>
          <a:stretch>
            <a:fillRect/>
          </a:stretch>
        </p:blipFill>
        <p:spPr>
          <a:xfrm rot="5400000">
            <a:off x="4476286" y="2208282"/>
            <a:ext cx="5755218" cy="3237310"/>
          </a:xfrm>
          <a:prstGeom prst="rect">
            <a:avLst/>
          </a:prstGeom>
          <a:ln w="12700">
            <a:miter lim="400000"/>
          </a:ln>
        </p:spPr>
      </p:pic>
      <p:sp>
        <p:nvSpPr>
          <p:cNvPr id="137" name="ZoneTexte 5"/>
          <p:cNvSpPr txBox="1"/>
          <p:nvPr/>
        </p:nvSpPr>
        <p:spPr>
          <a:xfrm>
            <a:off x="3442941" y="948690"/>
            <a:ext cx="2258118" cy="524764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ctr">
              <a:defRPr sz="2400"/>
            </a:pPr>
            <a:r>
              <a:t>Cette activité sera l’occasion de rassembler des groupes d’activités.</a:t>
            </a:r>
          </a:p>
          <a:p>
            <a:pPr algn="ctr">
              <a:defRPr sz="2400"/>
            </a:pPr>
            <a:endParaRPr/>
          </a:p>
          <a:p>
            <a:pPr algn="ctr">
              <a:defRPr sz="2400"/>
            </a:pPr>
            <a:r>
              <a:t>Nous en profiterons aussi pour aborder des thématiques liées à l’environnement et aux sciences de la terre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 name="Via Ferrata : (de l'italien « voie ferrée ») est un itinéraire aménagé dans une paroi rocheuse, équipé avec des éléments métalliques spécifiques (câbles, échelles, rampes, etc.) destinés à faciliter la progression et optimiser la sécurité des personnes qui l'utilisent."/>
          <p:cNvSpPr txBox="1">
            <a:spLocks noGrp="1"/>
          </p:cNvSpPr>
          <p:nvPr>
            <p:ph type="body" idx="1"/>
          </p:nvPr>
        </p:nvSpPr>
        <p:spPr>
          <a:xfrm>
            <a:off x="457200" y="466923"/>
            <a:ext cx="8229600" cy="5659240"/>
          </a:xfrm>
          <a:prstGeom prst="rect">
            <a:avLst/>
          </a:prstGeom>
        </p:spPr>
        <p:txBody>
          <a:bodyPr/>
          <a:lstStyle/>
          <a:p>
            <a:pPr algn="just"/>
            <a:r>
              <a:rPr b="1"/>
              <a:t>Via Ferrata :</a:t>
            </a:r>
            <a:r>
              <a:t> (de l'italien « voie ferrée ») est un itinéraire aménagé dans une paroi rocheuse, équipé avec des éléments métalliques spécifiques (câbles, échelles, rampes, etc.) destinés à faciliter la progression et optimiser la sécurité des personnes qui l'utilisent.</a:t>
            </a:r>
          </a:p>
        </p:txBody>
      </p:sp>
    </p:spTree>
  </p:cSld>
  <p:clrMapOvr>
    <a:masterClrMapping/>
  </p:clrMapOvr>
  <p:transition spd="med"/>
</p:sld>
</file>

<file path=ppt/theme/theme1.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073779"/>
      </a:accent1>
      <a:accent2>
        <a:srgbClr val="8FD9FB"/>
      </a:accent2>
      <a:accent3>
        <a:srgbClr val="FFCC00"/>
      </a:accent3>
      <a:accent4>
        <a:srgbClr val="EB6615"/>
      </a:accent4>
      <a:accent5>
        <a:srgbClr val="C76402"/>
      </a:accent5>
      <a:accent6>
        <a:srgbClr val="B523B4"/>
      </a:accent6>
      <a:hlink>
        <a:srgbClr val="0000FF"/>
      </a:hlink>
      <a:folHlink>
        <a:srgbClr val="FF00FF"/>
      </a:folHlink>
    </a:clrScheme>
    <a:fontScheme name="Thème Office">
      <a:majorFont>
        <a:latin typeface="Calibri"/>
        <a:ea typeface="Calibri"/>
        <a:cs typeface="Calibri"/>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073779"/>
      </a:accent1>
      <a:accent2>
        <a:srgbClr val="8FD9FB"/>
      </a:accent2>
      <a:accent3>
        <a:srgbClr val="FFCC00"/>
      </a:accent3>
      <a:accent4>
        <a:srgbClr val="EB6615"/>
      </a:accent4>
      <a:accent5>
        <a:srgbClr val="C76402"/>
      </a:accent5>
      <a:accent6>
        <a:srgbClr val="B523B4"/>
      </a:accent6>
      <a:hlink>
        <a:srgbClr val="0000FF"/>
      </a:hlink>
      <a:folHlink>
        <a:srgbClr val="FF00FF"/>
      </a:folHlink>
    </a:clrScheme>
    <a:fontScheme name="Thème Office">
      <a:majorFont>
        <a:latin typeface="Calibri"/>
        <a:ea typeface="Calibri"/>
        <a:cs typeface="Calibri"/>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1212</Words>
  <PresentationFormat>Présentation à l'écran (4:3)</PresentationFormat>
  <Paragraphs>96</Paragraphs>
  <Slides>19</Slides>
  <Notes>0</Notes>
  <HiddenSlides>0</HiddenSlides>
  <MMClips>0</MMClips>
  <ScaleCrop>false</ScaleCrop>
  <HeadingPairs>
    <vt:vector size="4" baseType="variant">
      <vt:variant>
        <vt:lpstr>Modèle de conception</vt:lpstr>
      </vt:variant>
      <vt:variant>
        <vt:i4>1</vt:i4>
      </vt:variant>
      <vt:variant>
        <vt:lpstr>Titres des diapositives</vt:lpstr>
      </vt:variant>
      <vt:variant>
        <vt:i4>19</vt:i4>
      </vt:variant>
    </vt:vector>
  </HeadingPairs>
  <TitlesOfParts>
    <vt:vector size="20" baseType="lpstr">
      <vt:lpstr>Thème Office</vt:lpstr>
      <vt:lpstr>SEJOUR PLEINE NATURE AS Paul Bert</vt:lpstr>
      <vt:lpstr>PARTENAIRE &amp; HEBERGEMENT</vt:lpstr>
      <vt:lpstr>HORAIRES, 1ère JOURNEE ET ORGANISATION GLOBALE</vt:lpstr>
      <vt:lpstr>JOURNEE TYPE</vt:lpstr>
      <vt:lpstr>ACTIVITES</vt:lpstr>
      <vt:lpstr>Diapositive 6</vt:lpstr>
      <vt:lpstr>Diapositive 7</vt:lpstr>
      <vt:lpstr>Diapositive 8</vt:lpstr>
      <vt:lpstr>Diapositive 9</vt:lpstr>
      <vt:lpstr>Diapositive 10</vt:lpstr>
      <vt:lpstr>Diapositive 11</vt:lpstr>
      <vt:lpstr>Diapositive 12</vt:lpstr>
      <vt:lpstr>AFFAIRES INDISPENSABLES </vt:lpstr>
      <vt:lpstr>Pour la vie courante :</vt:lpstr>
      <vt:lpstr>Nécessaire pour le déroulement du séjour :</vt:lpstr>
      <vt:lpstr>Règlement / Règles de sécurité</vt:lpstr>
      <vt:lpstr>Maladies / Accidents / Soins</vt:lpstr>
      <vt:lpstr>Communication avec les familles</vt:lpstr>
      <vt:lpstr>L’après séjour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SEJOUR PLEINE NATURE AS Paul Bert</dc:title>
  <cp:lastModifiedBy>Charly</cp:lastModifiedBy>
  <cp:revision>4</cp:revision>
  <dcterms:created xsi:type="dcterms:W3CDTF">2018-05-15T18:52:54Z</dcterms:created>
  <dcterms:modified xsi:type="dcterms:W3CDTF">2018-05-15T18:53:32Z</dcterms:modified>
</cp:coreProperties>
</file>